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2" r:id="rId6"/>
    <p:sldId id="264" r:id="rId7"/>
    <p:sldId id="269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-6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AB0D0-73C0-444A-A1DB-E2FC4B09A6F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E47C9-101C-4348-A903-41BAF30E0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02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74FEB-BFD9-447E-A08F-13E0099D11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709F-AE65-44EC-B894-B2514C87D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1313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709F-AE65-44EC-B894-B2514C87D92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35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709F-AE65-44EC-B894-B2514C87D92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72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709F-AE65-44EC-B894-B2514C87D9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27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709F-AE65-44EC-B894-B2514C87D92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85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F0643B4-7D98-4D6B-8E56-12499E0A924E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ED4E-D83C-4EDD-8EE0-5EC56AA01636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AAD-AFED-4917-AE2D-BE921C33664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E28F-0CBD-4A86-BB0B-509AED62009B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D01A-FDB1-4843-899D-7062E46BB5C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A470-FD5C-4DF4-92F2-8053C8B668A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885A-28C5-48F4-BC5E-2F8A82106EB8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D3F25B-30FA-48D5-AE3C-797111BA023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0F85915-ED24-4126-BE96-45152000758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7BD0-A35E-4B04-A255-C50BA8087DA0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604D-BE18-4CAE-93AC-1FF2348B9291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C8FF-323D-4A51-9850-06A9524D0C64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E0FD-6AC2-42A5-9121-2A4B5A044B4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6376-9341-40C6-9037-723A60640D62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E1DC-659C-49B1-A472-B8D8B957BAB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CB30-BB3D-44E3-A6CE-A207F6710227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7D9A-46CE-490A-B0BC-80AD4AD007C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878AE0-F1A0-45E3-9D8C-C29D9B64F731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Nuovo regolamento istituzionale delle </a:t>
            </a:r>
            <a:r>
              <a:rPr lang="it-IT" smtClean="0"/>
              <a:t>scuole </a:t>
            </a:r>
            <a:r>
              <a:rPr lang="it-IT" smtClean="0"/>
              <a:t>dell’</a:t>
            </a:r>
            <a:r>
              <a:rPr lang="it-IT" smtClean="0"/>
              <a:t>infanzia </a:t>
            </a:r>
            <a:r>
              <a:rPr lang="it-IT" dirty="0" smtClean="0"/>
              <a:t>parrocchiali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/>
              <a:t>Don </a:t>
            </a:r>
            <a:r>
              <a:rPr lang="it-IT" i="1" dirty="0" err="1" smtClean="0"/>
              <a:t>lorenzo</a:t>
            </a:r>
            <a:r>
              <a:rPr lang="it-IT" i="1" dirty="0" smtClean="0"/>
              <a:t> celi</a:t>
            </a:r>
          </a:p>
          <a:p>
            <a:r>
              <a:rPr lang="it-IT" dirty="0" smtClean="0"/>
              <a:t>DIRETTORE UFFICIO DIOCESANO PASTORALE EDUCAZIONE E SCUOLA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390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un nuovo regolamento?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>
          <a:xfrm>
            <a:off x="1154954" y="3543299"/>
            <a:ext cx="8825659" cy="298930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/>
              <a:t>A CONCLUSIONE DELLA VISITA «PASTORALE» ALLE SCUOLE DELL’INFANZIA (2017-2019)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NECESSITA’ DI DARE OMOGENEITA’ ORGANIZZATIVA ALLE SCUOLE CHE FANNO CAPO ALLA DIOCESI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CONDIVIDERE VISIONE, REGOLE, STRUTTURE, PRASSI GESTIONALI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PRECISARE LE FUNZIONI DEI DIVERSI SOGGETTI CHE OPERANO NELLA SCUOLA, IN RIFERIMENTO AGLI ORGANISMI DI COMUNIONE PARROCCHIALI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METTERE IN DIALOGO </a:t>
            </a:r>
            <a:r>
              <a:rPr lang="it-IT" dirty="0"/>
              <a:t>TRA DI </a:t>
            </a:r>
            <a:r>
              <a:rPr lang="it-IT" dirty="0" smtClean="0"/>
              <a:t>LORO LE SCUOLE TERRITORIALMENTE VICINE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88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it-IT" dirty="0"/>
              <a:t>STRUTTURA DEL REGOLAMENTO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/>
              <a:t>I - NORME GENERALI</a:t>
            </a:r>
            <a:endParaRPr lang="it-IT" sz="2800" dirty="0"/>
          </a:p>
          <a:p>
            <a:r>
              <a:rPr lang="it-IT" sz="2800" b="1" dirty="0"/>
              <a:t>II - PARTECIPAZIONE E COORDINAMENTO</a:t>
            </a:r>
            <a:endParaRPr lang="it-IT" sz="2800" dirty="0"/>
          </a:p>
          <a:p>
            <a:r>
              <a:rPr lang="it-IT" sz="2800" b="1" dirty="0"/>
              <a:t>III - AMMINISTRAZIONE</a:t>
            </a:r>
            <a:endParaRPr lang="it-IT" sz="2800" dirty="0"/>
          </a:p>
          <a:p>
            <a:r>
              <a:rPr lang="it-IT" sz="2800" b="1" dirty="0"/>
              <a:t>IV - MEZZI FINANZIARI e STRUMENTALI</a:t>
            </a:r>
            <a:endParaRPr lang="it-IT" sz="2800" dirty="0"/>
          </a:p>
          <a:p>
            <a:r>
              <a:rPr lang="it-IT" sz="2800" b="1" dirty="0"/>
              <a:t>V - NORME </a:t>
            </a:r>
            <a:r>
              <a:rPr lang="it-IT" sz="2800" b="1" dirty="0" smtClean="0"/>
              <a:t>FINALI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05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it-IT" dirty="0" smtClean="0"/>
              <a:t>LE NOVITA’: </a:t>
            </a:r>
            <a:r>
              <a:rPr lang="it-IT" dirty="0" smtClean="0"/>
              <a:t>COMPOSIZIONE DEL </a:t>
            </a:r>
            <a:r>
              <a:rPr lang="it-IT" b="1" dirty="0" smtClean="0"/>
              <a:t> </a:t>
            </a:r>
            <a:r>
              <a:rPr lang="it-IT" b="1" dirty="0"/>
              <a:t>COMITATO DI </a:t>
            </a:r>
            <a:r>
              <a:rPr lang="it-IT" b="1" dirty="0" smtClean="0"/>
              <a:t>GESTIONE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t-IT" sz="2600" dirty="0" smtClean="0"/>
              <a:t>Collegamento con gli Organismi di Comunione della Parrocchia (2 CPP + 1 CPGE)</a:t>
            </a:r>
          </a:p>
          <a:p>
            <a:pPr lvl="0" algn="just"/>
            <a:r>
              <a:rPr lang="it-IT" sz="2600" dirty="0" smtClean="0"/>
              <a:t>Competenza professionale e abilità gestionale dei membri</a:t>
            </a:r>
          </a:p>
          <a:p>
            <a:pPr lvl="0" algn="just"/>
            <a:r>
              <a:rPr lang="it-IT" sz="2600" dirty="0" smtClean="0"/>
              <a:t>Non situazioni di conflitto di interesse</a:t>
            </a:r>
          </a:p>
          <a:p>
            <a:pPr lvl="0" algn="just"/>
            <a:r>
              <a:rPr lang="it-IT" sz="2600" dirty="0" smtClean="0"/>
              <a:t>Gratuità del servizio</a:t>
            </a:r>
          </a:p>
          <a:p>
            <a:pPr lvl="0" algn="just"/>
            <a:endParaRPr lang="it-IT" sz="2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00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076" y="716692"/>
            <a:ext cx="8761413" cy="1029843"/>
          </a:xfrm>
        </p:spPr>
        <p:txBody>
          <a:bodyPr/>
          <a:lstStyle/>
          <a:p>
            <a:r>
              <a:rPr lang="it-IT" b="1" dirty="0" smtClean="0"/>
              <a:t>POSSIBILITA’ DI DELEGA DELLA FUNZIONE DI PRESIDENZA </a:t>
            </a:r>
            <a:r>
              <a:rPr lang="it-IT" b="1" dirty="0" smtClean="0"/>
              <a:t>DEL COMITATO </a:t>
            </a:r>
            <a:r>
              <a:rPr lang="it-IT" b="1" dirty="0"/>
              <a:t>DI </a:t>
            </a:r>
            <a:r>
              <a:rPr lang="it-IT" b="1" dirty="0" smtClean="0"/>
              <a:t>GESTIONE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9133" y="2364602"/>
            <a:ext cx="10336001" cy="396205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it-IT" sz="2000" b="1" dirty="0">
                <a:solidFill>
                  <a:srgbClr val="FF0000"/>
                </a:solidFill>
              </a:rPr>
              <a:t>Il Presidente del Comitato di gestione può individuare tra i membri del Comitato un “Presidente delegato” che espleti, in sua vece, le funzioni di coordinamento e di direzione dell’organismo suddetto per la buona amministrazione e gestione della Scuola. La delega deve essere conferita per iscritto.</a:t>
            </a:r>
          </a:p>
          <a:p>
            <a:pPr marL="0" lvl="0" indent="0">
              <a:buNone/>
            </a:pPr>
            <a:r>
              <a:rPr lang="it-IT" dirty="0"/>
              <a:t>Sono comunque riservate all’esclusiva competenza del Parroco le funzioni di:</a:t>
            </a:r>
            <a:endParaRPr lang="it-IT" sz="1600" dirty="0"/>
          </a:p>
          <a:p>
            <a:pPr lvl="0"/>
            <a:r>
              <a:rPr lang="it-IT" dirty="0"/>
              <a:t>rappresentare la Scuola dell’infanzia nelle sedi e nelle circostanze che richiedono in modo esplicito la funzione del “legale rappresentante”;</a:t>
            </a:r>
            <a:endParaRPr lang="it-IT" sz="1600" dirty="0"/>
          </a:p>
          <a:p>
            <a:pPr lvl="0"/>
            <a:r>
              <a:rPr lang="it-IT" dirty="0"/>
              <a:t>stipulare convenzioni con enti pubblici e privati, salvo formale delega;</a:t>
            </a:r>
            <a:endParaRPr lang="it-IT" sz="1600" dirty="0"/>
          </a:p>
          <a:p>
            <a:pPr lvl="0"/>
            <a:r>
              <a:rPr lang="it-IT" dirty="0"/>
              <a:t>adottare tutti i provvedimenti di amministrazione straordinaria della Scuola.</a:t>
            </a:r>
            <a:endParaRPr lang="it-IT" sz="1600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16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609600"/>
            <a:ext cx="8761413" cy="12852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 smtClean="0"/>
              <a:t>IMMOBILE E DOTAZIONI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LA SCUOLA DEVE FAR FRONTE, PER QUANTO POSSIBILE, ANCHE ALLA MANUTENZIONE ORDINARIA E STRAORDINARIA DELL’IMMOBILE 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Gli </a:t>
            </a:r>
            <a:r>
              <a:rPr lang="it-IT" sz="2000" b="1" dirty="0">
                <a:solidFill>
                  <a:srgbClr val="FF0000"/>
                </a:solidFill>
              </a:rPr>
              <a:t>eventuali avanzi di gestione della scuola, somme ricavate da particolari iniziative, contributi straordinari e liberalità diverse dovranno essere utilizzati per finanziare spese straordinarie per il mantenimento e il miglioramento delle strutture, per il rinnovo delle attrezzature e degli impianti della scuola e, comunque, iscritte a bilancio in apposito fondo per ristrutturazioni </a:t>
            </a:r>
            <a:r>
              <a:rPr lang="it-IT" sz="2000" b="1" dirty="0" smtClean="0">
                <a:solidFill>
                  <a:srgbClr val="FF0000"/>
                </a:solidFill>
              </a:rPr>
              <a:t>future</a:t>
            </a:r>
            <a:r>
              <a:rPr lang="it-IT" sz="2000" b="1" dirty="0" smtClean="0">
                <a:solidFill>
                  <a:srgbClr val="FF0000"/>
                </a:solidFill>
              </a:rPr>
              <a:t>.</a:t>
            </a:r>
            <a:endParaRPr lang="it-IT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60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609600"/>
            <a:ext cx="8761413" cy="12852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 smtClean="0"/>
              <a:t>SITUAZIONI DI CRISI DELLA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776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SCUOLA DEVE RISPONDERE AI</a:t>
            </a:r>
            <a:r>
              <a:rPr lang="it-IT" b="1" dirty="0" smtClean="0"/>
              <a:t> TRE CRITERI DI SOSTENIBILITA’:</a:t>
            </a:r>
          </a:p>
          <a:p>
            <a:pPr algn="just">
              <a:buFontTx/>
              <a:buChar char="-"/>
            </a:pPr>
            <a:r>
              <a:rPr lang="it-IT" sz="1600" b="1" dirty="0" smtClean="0">
                <a:solidFill>
                  <a:srgbClr val="FF0000"/>
                </a:solidFill>
              </a:rPr>
              <a:t>PASTORALE</a:t>
            </a:r>
          </a:p>
          <a:p>
            <a:pPr algn="just">
              <a:buFontTx/>
              <a:buChar char="-"/>
            </a:pPr>
            <a:r>
              <a:rPr lang="it-IT" sz="1600" b="1" dirty="0" smtClean="0">
                <a:solidFill>
                  <a:srgbClr val="FF0000"/>
                </a:solidFill>
              </a:rPr>
              <a:t>PEDAGOGICO-DIDATTICA</a:t>
            </a:r>
          </a:p>
          <a:p>
            <a:pPr algn="just">
              <a:buFontTx/>
              <a:buChar char="-"/>
            </a:pPr>
            <a:r>
              <a:rPr lang="it-IT" sz="1600" b="1" dirty="0" smtClean="0">
                <a:solidFill>
                  <a:srgbClr val="FF0000"/>
                </a:solidFill>
              </a:rPr>
              <a:t>ECONOMICO-GESTIONALE</a:t>
            </a:r>
          </a:p>
          <a:p>
            <a:pPr marL="0" indent="0" algn="just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Il loro perseguimento richiede che si instauri collaborazione fra scuole vicine per attuare alleanze educative e attivare economie di scala.</a:t>
            </a:r>
          </a:p>
          <a:p>
            <a:pPr marL="0" indent="0" algn="just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Obiettivo della Diocesi è salvare il servizio della scuola cattolica sul territorio quale valore pastorale sia sul versante educativo (bambini) sia sociale (famiglie), preservando ove possibile la capillarità delle scuole. A volte ciò non risulta possibile e si deve decidere per la chiusura della scuola o l’accorpamento con una limitrofa.</a:t>
            </a:r>
          </a:p>
          <a:p>
            <a:pPr marL="0" indent="0" algn="just">
              <a:buNone/>
            </a:pPr>
            <a:r>
              <a:rPr lang="it-IT" sz="1600" b="1" dirty="0" smtClean="0">
                <a:solidFill>
                  <a:schemeClr val="tx1"/>
                </a:solidFill>
              </a:rPr>
              <a:t>Anche in questa fase è fondamentale il responsabile servizio del CPGE che deve aiutare la Comunità a comprendere le ragioni che hanno portato a questa scelta.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55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Regolamento sarà pubblicato dal 1° febbraio 2020 sul sito dell’Ufficio di pastorale dell’educazione e della </a:t>
            </a:r>
            <a:r>
              <a:rPr lang="it-IT" smtClean="0"/>
              <a:t>scuola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http://www.ufficioscuola.diocesipadova.it/scuole-cattoliche-paritarie/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PUBBLICAZIONE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40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138</TotalTime>
  <Words>502</Words>
  <Application>Microsoft Office PowerPoint</Application>
  <PresentationFormat>Widescreen</PresentationFormat>
  <Paragraphs>53</Paragraphs>
  <Slides>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Sala riunioni ione</vt:lpstr>
      <vt:lpstr>Nuovo regolamento istituzionale delle scuole dell’infanzia parrocchiali</vt:lpstr>
      <vt:lpstr>Perché un nuovo regolamento?</vt:lpstr>
      <vt:lpstr>STRUTTURA DEL REGOLAMENTO</vt:lpstr>
      <vt:lpstr>LE NOVITA’: COMPOSIZIONE DEL  COMITATO DI GESTIONE</vt:lpstr>
      <vt:lpstr>POSSIBILITA’ DI DELEGA DELLA FUNZIONE DI PRESIDENZA DEL COMITATO DI GESTIONE</vt:lpstr>
      <vt:lpstr>IMMOBILE E DOTAZIONI</vt:lpstr>
      <vt:lpstr>SITUAZIONI DI CRISI DELLA SCUOLA</vt:lpstr>
      <vt:lpstr>PUBBLICAZIONE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Nuovo regolamento istituzionale delle scuole infanzia parrocchiali</dc:title>
  <dc:creator>Don Lorenzo</dc:creator>
  <cp:lastModifiedBy>Don Lorenzo</cp:lastModifiedBy>
  <cp:revision>21</cp:revision>
  <dcterms:created xsi:type="dcterms:W3CDTF">2020-01-17T08:16:55Z</dcterms:created>
  <dcterms:modified xsi:type="dcterms:W3CDTF">2020-01-17T16:52:22Z</dcterms:modified>
</cp:coreProperties>
</file>